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76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98" r:id="rId14"/>
    <p:sldId id="299" r:id="rId15"/>
    <p:sldId id="311" r:id="rId16"/>
    <p:sldId id="269" r:id="rId17"/>
    <p:sldId id="270" r:id="rId18"/>
    <p:sldId id="272" r:id="rId19"/>
    <p:sldId id="271" r:id="rId20"/>
    <p:sldId id="273" r:id="rId21"/>
    <p:sldId id="274" r:id="rId22"/>
    <p:sldId id="275" r:id="rId23"/>
    <p:sldId id="293" r:id="rId24"/>
    <p:sldId id="294" r:id="rId25"/>
    <p:sldId id="295" r:id="rId26"/>
    <p:sldId id="312" r:id="rId27"/>
    <p:sldId id="282" r:id="rId28"/>
    <p:sldId id="277" r:id="rId29"/>
    <p:sldId id="284" r:id="rId30"/>
    <p:sldId id="278" r:id="rId31"/>
    <p:sldId id="279" r:id="rId32"/>
    <p:sldId id="280" r:id="rId33"/>
    <p:sldId id="281" r:id="rId34"/>
    <p:sldId id="283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6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4" r:id="rId55"/>
    <p:sldId id="315" r:id="rId56"/>
    <p:sldId id="316" r:id="rId57"/>
    <p:sldId id="317" r:id="rId58"/>
    <p:sldId id="318" r:id="rId59"/>
    <p:sldId id="313" r:id="rId60"/>
    <p:sldId id="319" r:id="rId61"/>
    <p:sldId id="320" r:id="rId62"/>
    <p:sldId id="321" r:id="rId63"/>
    <p:sldId id="322" r:id="rId6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6" d="100"/>
          <a:sy n="66" d="100"/>
        </p:scale>
        <p:origin x="-126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90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499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85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74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48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04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184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80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327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093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FE7F1-2751-0D47-8425-4B893C6933DD}" type="datetimeFigureOut">
              <a:rPr lang="en-US" smtClean="0"/>
              <a:t>7/26/14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48ECEF-BA53-5A47-A1E6-E4B354A3C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77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sqlfiddle.com/" TargetMode="External"/><Relationship Id="rId4" Type="http://schemas.openxmlformats.org/officeDocument/2006/relationships/hyperlink" Target="http://www.w3schools.com/sql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shorey/vr-sample-data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SQL: what? why? And how?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Rachel Shorey with help from</a:t>
            </a:r>
          </a:p>
          <a:p>
            <a:r>
              <a:rPr lang="en-US" dirty="0" smtClean="0"/>
              <a:t>Angie Brilliance, Pam Davis</a:t>
            </a:r>
          </a:p>
          <a:p>
            <a:r>
              <a:rPr lang="en-US" dirty="0" smtClean="0"/>
              <a:t>and other Code for </a:t>
            </a:r>
            <a:r>
              <a:rPr lang="en-US" dirty="0" err="1" smtClean="0"/>
              <a:t>Progressers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830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Relational databases: data in tables</a:t>
            </a:r>
          </a:p>
          <a:p>
            <a:r>
              <a:rPr lang="en-US" dirty="0" smtClean="0"/>
              <a:t>Tables are made up of </a:t>
            </a:r>
            <a:r>
              <a:rPr lang="en-US" b="1" dirty="0" smtClean="0"/>
              <a:t>records</a:t>
            </a:r>
            <a:endParaRPr lang="en-US" dirty="0" smtClean="0"/>
          </a:p>
          <a:p>
            <a:r>
              <a:rPr lang="en-US" dirty="0" smtClean="0"/>
              <a:t>Each record has values for every </a:t>
            </a:r>
            <a:r>
              <a:rPr lang="en-US" b="1" dirty="0" smtClean="0"/>
              <a:t>field </a:t>
            </a:r>
            <a:r>
              <a:rPr lang="en-US" dirty="0" smtClean="0"/>
              <a:t>(or </a:t>
            </a:r>
            <a:r>
              <a:rPr lang="en-US" b="1" dirty="0" smtClean="0"/>
              <a:t>column</a:t>
            </a:r>
            <a:r>
              <a:rPr lang="en-US" dirty="0" smtClean="0"/>
              <a:t>)</a:t>
            </a:r>
          </a:p>
          <a:p>
            <a:r>
              <a:rPr lang="en-US" dirty="0" smtClean="0"/>
              <a:t>Tables usually have a unique ID called a </a:t>
            </a:r>
            <a:r>
              <a:rPr lang="en-US" b="1" dirty="0" smtClean="0"/>
              <a:t>primary key</a:t>
            </a:r>
            <a:endParaRPr lang="en-US" dirty="0" smtClean="0"/>
          </a:p>
          <a:p>
            <a:r>
              <a:rPr lang="en-US" dirty="0" smtClean="0"/>
              <a:t>This ID can be used to refer to a record from another table as a </a:t>
            </a:r>
            <a:r>
              <a:rPr lang="en-US" b="1" dirty="0" smtClean="0"/>
              <a:t>foreign key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63446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VRA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Two minutes on the Voting Rights Act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257" y="2329622"/>
            <a:ext cx="3967163" cy="396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643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reak;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Up front - SELECT statements from scratch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Others groups - JOINs, Aggregate functions, etc. (or split off now if you already have a SQL implementation installed and can load data)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3164" y="5522963"/>
            <a:ext cx="8812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Note: if you have a </a:t>
            </a:r>
            <a:r>
              <a:rPr lang="en-US" dirty="0" err="1" smtClean="0"/>
              <a:t>sql</a:t>
            </a:r>
            <a:r>
              <a:rPr lang="en-US" dirty="0" smtClean="0"/>
              <a:t> implementation installed, know how to load data, and want to work with that, there are CSV files. Otherwise, we’ll use </a:t>
            </a:r>
            <a:r>
              <a:rPr lang="en-US" dirty="0" err="1" smtClean="0"/>
              <a:t>sqlfiddle.com</a:t>
            </a:r>
            <a:r>
              <a:rPr lang="en-US" dirty="0" smtClean="0"/>
              <a:t> together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24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you know how to acquire it from </a:t>
            </a:r>
            <a:r>
              <a:rPr lang="en-US" dirty="0" err="1" smtClean="0"/>
              <a:t>github</a:t>
            </a:r>
            <a:r>
              <a:rPr lang="en-US" dirty="0" smtClean="0"/>
              <a:t>, do it: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rshorey</a:t>
            </a:r>
            <a:r>
              <a:rPr lang="en-US" dirty="0"/>
              <a:t>/</a:t>
            </a:r>
            <a:r>
              <a:rPr lang="en-US" dirty="0" err="1"/>
              <a:t>vr</a:t>
            </a:r>
            <a:r>
              <a:rPr lang="en-US" dirty="0"/>
              <a:t>-sample-data</a:t>
            </a:r>
          </a:p>
          <a:p>
            <a:r>
              <a:rPr lang="en-US" dirty="0" smtClean="0"/>
              <a:t>There are CSVs with data, sample questions, and load statements that work in MySQL (READ COMMENTS AND FOLLOW INSTRUCTIONS THOUGH)</a:t>
            </a:r>
          </a:p>
          <a:p>
            <a:r>
              <a:rPr lang="en-US" dirty="0" smtClean="0"/>
              <a:t>If you don’t have a </a:t>
            </a:r>
            <a:r>
              <a:rPr lang="en-US" dirty="0" err="1" smtClean="0"/>
              <a:t>github</a:t>
            </a:r>
            <a:r>
              <a:rPr lang="en-US" dirty="0" smtClean="0"/>
              <a:t> account, you should still be able to pull a </a:t>
            </a:r>
            <a:r>
              <a:rPr lang="en-US" dirty="0" err="1" smtClean="0"/>
              <a:t>zipfile</a:t>
            </a:r>
            <a:r>
              <a:rPr lang="en-US" dirty="0" smtClean="0"/>
              <a:t> from the </a:t>
            </a:r>
            <a:r>
              <a:rPr lang="en-US" dirty="0" err="1" smtClean="0"/>
              <a:t>git</a:t>
            </a:r>
            <a:r>
              <a:rPr lang="en-US" dirty="0" smtClean="0"/>
              <a:t> site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040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Sqlfiddle.com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 there</a:t>
            </a:r>
          </a:p>
          <a:p>
            <a:r>
              <a:rPr lang="en-US" dirty="0" smtClean="0"/>
              <a:t>Open the file </a:t>
            </a:r>
            <a:r>
              <a:rPr lang="en-US" dirty="0" err="1" smtClean="0"/>
              <a:t>sqlfiddle_schema.sql</a:t>
            </a:r>
            <a:r>
              <a:rPr lang="en-US" dirty="0" smtClean="0"/>
              <a:t> from </a:t>
            </a:r>
            <a:r>
              <a:rPr lang="en-US" dirty="0" err="1" smtClean="0"/>
              <a:t>github</a:t>
            </a:r>
            <a:r>
              <a:rPr lang="en-US" dirty="0" smtClean="0"/>
              <a:t> or the zip I sent you in a text editor</a:t>
            </a:r>
          </a:p>
          <a:p>
            <a:r>
              <a:rPr lang="en-US" dirty="0" smtClean="0"/>
              <a:t>Copy everything</a:t>
            </a:r>
          </a:p>
          <a:p>
            <a:r>
              <a:rPr lang="en-US" dirty="0" smtClean="0"/>
              <a:t>Paste it in the box on the left side</a:t>
            </a:r>
            <a:endParaRPr lang="en-US" dirty="0"/>
          </a:p>
          <a:p>
            <a:r>
              <a:rPr lang="en-US" dirty="0" smtClean="0"/>
              <a:t>Click build schema</a:t>
            </a:r>
          </a:p>
        </p:txBody>
      </p:sp>
    </p:spTree>
    <p:extLst>
      <p:ext uri="{BB962C8B-B14F-4D97-AF65-F5344CB8AC3E}">
        <p14:creationId xmlns:p14="http://schemas.microsoft.com/office/powerpoint/2010/main" val="3887859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remember it all?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Don’t. Real programmers </a:t>
            </a:r>
            <a:r>
              <a:rPr lang="en-US" dirty="0" err="1" smtClean="0"/>
              <a:t>google</a:t>
            </a:r>
            <a:r>
              <a:rPr lang="en-US" dirty="0" smtClean="0"/>
              <a:t>. All the time.</a:t>
            </a:r>
            <a:endParaRPr lang="en-US" dirty="0"/>
          </a:p>
        </p:txBody>
      </p:sp>
      <p:pic>
        <p:nvPicPr>
          <p:cNvPr id="4" name="Picture 4" descr="http://i.imgur.com/AS33n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5" r="11383" b="33323"/>
          <a:stretch/>
        </p:blipFill>
        <p:spPr bwMode="auto">
          <a:xfrm>
            <a:off x="1366784" y="2577334"/>
            <a:ext cx="6114143" cy="389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756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SELECT?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allows you to view and manipulate data in your database tables</a:t>
            </a:r>
          </a:p>
          <a:p>
            <a:r>
              <a:rPr lang="en-US" dirty="0" smtClean="0"/>
              <a:t>The workhorse of 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944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Anatomy of a SELECT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SELECT [columns] FROM [table];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240" y="2489588"/>
            <a:ext cx="33020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308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Anatomy of a SELECT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SELECT [columns] FROM [table];</a:t>
            </a:r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Example: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Display </a:t>
            </a:r>
            <a:r>
              <a:rPr lang="en-US" dirty="0"/>
              <a:t>the section and description for each section of the VRA</a:t>
            </a:r>
          </a:p>
        </p:txBody>
      </p:sp>
    </p:spTree>
    <p:extLst>
      <p:ext uri="{BB962C8B-B14F-4D97-AF65-F5344CB8AC3E}">
        <p14:creationId xmlns:p14="http://schemas.microsoft.com/office/powerpoint/2010/main" val="2118768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Anatomy of a SELECT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SELECT [columns] FROM [table];</a:t>
            </a:r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Example: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Display </a:t>
            </a:r>
            <a:r>
              <a:rPr lang="en-US" dirty="0"/>
              <a:t>the section and description for each section of the </a:t>
            </a:r>
            <a:r>
              <a:rPr lang="en-US" dirty="0" smtClean="0"/>
              <a:t>VRA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section, description FROM sections;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6176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say it?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711" t="4005" r="5346" b="8223"/>
          <a:stretch/>
        </p:blipFill>
        <p:spPr>
          <a:xfrm>
            <a:off x="2492740" y="3020653"/>
            <a:ext cx="2900301" cy="3837347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0" y="1417637"/>
            <a:ext cx="3942891" cy="1805183"/>
          </a:xfrm>
          <a:prstGeom prst="wedgeEllipseCallout">
            <a:avLst>
              <a:gd name="adj1" fmla="val -50536"/>
              <a:gd name="adj2" fmla="val 7224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/>
              <a:t>“S – Q – L”</a:t>
            </a:r>
            <a:endParaRPr lang="en-US" sz="4400" dirty="0"/>
          </a:p>
        </p:txBody>
      </p:sp>
      <p:sp>
        <p:nvSpPr>
          <p:cNvPr id="5" name="Oval Callout 4"/>
          <p:cNvSpPr/>
          <p:nvPr/>
        </p:nvSpPr>
        <p:spPr>
          <a:xfrm>
            <a:off x="4909658" y="2084633"/>
            <a:ext cx="3985657" cy="1669020"/>
          </a:xfrm>
          <a:prstGeom prst="wedgeEllipseCallout">
            <a:avLst>
              <a:gd name="adj1" fmla="val 58862"/>
              <a:gd name="adj2" fmla="val 7123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/>
              <a:t>“Sequel”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295983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star is born!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want to see all your data, listing all the columns is a pain!</a:t>
            </a:r>
          </a:p>
          <a:p>
            <a:r>
              <a:rPr lang="en-US" dirty="0" smtClean="0"/>
              <a:t>The wildcard character * will do it for you!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011" y="3536844"/>
            <a:ext cx="4453090" cy="283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1179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star is born!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want to see all your data, listing all the columns is a pain!</a:t>
            </a:r>
          </a:p>
          <a:p>
            <a:r>
              <a:rPr lang="en-US" dirty="0" smtClean="0"/>
              <a:t>The wildcard character * will do it for you!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Show all columns from the States table</a:t>
            </a:r>
          </a:p>
        </p:txBody>
      </p:sp>
    </p:spTree>
    <p:extLst>
      <p:ext uri="{BB962C8B-B14F-4D97-AF65-F5344CB8AC3E}">
        <p14:creationId xmlns:p14="http://schemas.microsoft.com/office/powerpoint/2010/main" val="905447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star is born!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want to see all your data, listing all the columns is a pain!</a:t>
            </a:r>
          </a:p>
          <a:p>
            <a:r>
              <a:rPr lang="en-US" dirty="0" smtClean="0"/>
              <a:t>The wildcard character * will do it for you!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Show all columns from the States table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* FROM states;</a:t>
            </a:r>
          </a:p>
        </p:txBody>
      </p:sp>
    </p:spTree>
    <p:extLst>
      <p:ext uri="{BB962C8B-B14F-4D97-AF65-F5344CB8AC3E}">
        <p14:creationId xmlns:p14="http://schemas.microsoft.com/office/powerpoint/2010/main" val="1669937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“Columns” can be exciting!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do math when you specify the columns!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4522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“Columns” can be exciting!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do math when you specify the columns!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Find the state name and the number of Hawaiians in each state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2798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“Columns” can be exciting!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You can do math when you specify the columns!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Find the state name and the number of Hawaiians in each state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name,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(</a:t>
            </a:r>
            <a:r>
              <a:rPr lang="en-US" dirty="0" err="1" smtClean="0">
                <a:solidFill>
                  <a:srgbClr val="FF0000"/>
                </a:solidFill>
              </a:rPr>
              <a:t>pct_hpi</a:t>
            </a:r>
            <a:r>
              <a:rPr lang="en-US" dirty="0" smtClean="0">
                <a:solidFill>
                  <a:srgbClr val="FF0000"/>
                </a:solidFill>
              </a:rPr>
              <a:t>*population)/100 as </a:t>
            </a:r>
            <a:r>
              <a:rPr lang="en-US" dirty="0" err="1" smtClean="0">
                <a:solidFill>
                  <a:srgbClr val="FF0000"/>
                </a:solidFill>
              </a:rPr>
              <a:t>num_hpi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FROM states;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9690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“Columns” can be exciting!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You can do math when you specify the columns!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Find the state name and the number of Hawaiians in each state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name,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(</a:t>
            </a:r>
            <a:r>
              <a:rPr lang="en-US" dirty="0" err="1" smtClean="0">
                <a:solidFill>
                  <a:srgbClr val="FF0000"/>
                </a:solidFill>
              </a:rPr>
              <a:t>pct_hpi</a:t>
            </a:r>
            <a:r>
              <a:rPr lang="en-US" dirty="0" smtClean="0">
                <a:solidFill>
                  <a:srgbClr val="FF0000"/>
                </a:solidFill>
              </a:rPr>
              <a:t>*population)/100 </a:t>
            </a:r>
            <a:r>
              <a:rPr lang="en-US" dirty="0" smtClean="0">
                <a:solidFill>
                  <a:srgbClr val="0000FF"/>
                </a:solidFill>
              </a:rPr>
              <a:t>as </a:t>
            </a:r>
            <a:r>
              <a:rPr lang="en-US" dirty="0" err="1" smtClean="0">
                <a:solidFill>
                  <a:srgbClr val="0000FF"/>
                </a:solidFill>
              </a:rPr>
              <a:t>num_hpi</a:t>
            </a:r>
            <a:endParaRPr lang="en-US" dirty="0" smtClean="0">
              <a:solidFill>
                <a:srgbClr val="0000FF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FROM states;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6821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dirty="0" smtClean="0"/>
              <a:t>Introduce yourself to the person next to you</a:t>
            </a:r>
          </a:p>
          <a:p>
            <a:pPr marL="514350" indent="-514350">
              <a:buAutoNum type="arabicParenR"/>
            </a:pPr>
            <a:r>
              <a:rPr lang="en-US" dirty="0" smtClean="0"/>
              <a:t>Poke around the dataset together and get to know it</a:t>
            </a:r>
          </a:p>
          <a:p>
            <a:pPr marL="514350" indent="-514350">
              <a:buAutoNum type="arabicParenR"/>
            </a:pPr>
            <a:r>
              <a:rPr lang="en-US" dirty="0" smtClean="0"/>
              <a:t>Ask questions!</a:t>
            </a:r>
          </a:p>
          <a:p>
            <a:pPr marL="514350" indent="-514350">
              <a:buAutoNum type="arabicParenR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1400" y="3429000"/>
            <a:ext cx="2565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23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 much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Maybe you don’t want to see all of your data!</a:t>
            </a:r>
          </a:p>
          <a:p>
            <a:r>
              <a:rPr lang="en-US" dirty="0" smtClean="0"/>
              <a:t>Lots of options can be added to the most basic SELECT statement.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00250" y="3560098"/>
            <a:ext cx="10120450" cy="329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82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 much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Maybe you don’t want to see all of your data!</a:t>
            </a:r>
          </a:p>
          <a:p>
            <a:r>
              <a:rPr lang="en-US" dirty="0" smtClean="0"/>
              <a:t>Lots of options can be added to the most basic SELECT statement.</a:t>
            </a:r>
          </a:p>
          <a:p>
            <a:endParaRPr lang="en-US" dirty="0"/>
          </a:p>
          <a:p>
            <a:r>
              <a:rPr lang="en-US" dirty="0" smtClean="0"/>
              <a:t>LIMIT: only retrieves the specified number of records</a:t>
            </a:r>
          </a:p>
          <a:p>
            <a:r>
              <a:rPr lang="en-US" dirty="0" smtClean="0"/>
              <a:t>WHERE: only retrieves records meeting a condition</a:t>
            </a:r>
          </a:p>
        </p:txBody>
      </p:sp>
    </p:spTree>
    <p:extLst>
      <p:ext uri="{BB962C8B-B14F-4D97-AF65-F5344CB8AC3E}">
        <p14:creationId xmlns:p14="http://schemas.microsoft.com/office/powerpoint/2010/main" val="2442071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Structured Query Language</a:t>
            </a:r>
          </a:p>
          <a:p>
            <a:r>
              <a:rPr lang="en-US" dirty="0" smtClean="0"/>
              <a:t>From Wikipedia: “a special-purpose programming language designed for managing data held in a relational database management system”</a:t>
            </a:r>
          </a:p>
        </p:txBody>
      </p:sp>
    </p:spTree>
    <p:extLst>
      <p:ext uri="{BB962C8B-B14F-4D97-AF65-F5344CB8AC3E}">
        <p14:creationId xmlns:p14="http://schemas.microsoft.com/office/powerpoint/2010/main" val="2782902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 much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Preview the Cities table by showing 10 rows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875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 much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Preview the Cities table by showing 10 rows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* FROM cities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LIMIT 10;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160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 much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Show the names of only states in the south</a:t>
            </a:r>
          </a:p>
        </p:txBody>
      </p:sp>
    </p:spTree>
    <p:extLst>
      <p:ext uri="{BB962C8B-B14F-4D97-AF65-F5344CB8AC3E}">
        <p14:creationId xmlns:p14="http://schemas.microsoft.com/office/powerpoint/2010/main" val="3574997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 much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Show the names of only states in the south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name FROM states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WHERE region = ‘s’;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96157"/>
            <a:ext cx="8431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data was all stolen from </a:t>
            </a:r>
            <a:r>
              <a:rPr lang="en-US" dirty="0" err="1" smtClean="0"/>
              <a:t>wikipedia</a:t>
            </a:r>
            <a:r>
              <a:rPr lang="en-US" dirty="0" smtClean="0"/>
              <a:t>. IT IS NOT MY FAULT THAT THEY THINK DC IS IN THE SOUTH! Do not complain to me. Complain to the cloud.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978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 my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topline stats on the whole dataset</a:t>
            </a:r>
          </a:p>
          <a:p>
            <a:r>
              <a:rPr lang="en-US" dirty="0" smtClean="0"/>
              <a:t>Examples: counts, sums, averages</a:t>
            </a:r>
          </a:p>
          <a:p>
            <a:r>
              <a:rPr lang="en-US" dirty="0" smtClean="0"/>
              <a:t>These will return ONE row with the count/sum/average/whatever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396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 my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How many cities are in the Cities table?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2484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 my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How many cities are in the Cities table?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COUNT(name) FROM cities;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4115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 my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is the average state population?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9522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 my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is the average state population?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AVG(population) FROM states;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19446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 and filter!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and aggregate functions can be combined!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257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RDBMS?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b="1" dirty="0" smtClean="0"/>
              <a:t>Relational Database</a:t>
            </a:r>
            <a:r>
              <a:rPr lang="en-US" dirty="0" smtClean="0"/>
              <a:t> stores </a:t>
            </a:r>
            <a:r>
              <a:rPr lang="en-US" dirty="0" smtClean="0">
                <a:solidFill>
                  <a:srgbClr val="FF0000"/>
                </a:solidFill>
              </a:rPr>
              <a:t>data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389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 and filter!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and aggregate functions can be combined!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Find the total total population of that are at least 15% black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7805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 and filter!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and aggregate functions can be combined!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Find the total total population of states that are at least 15% black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SUM(population) FROM states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WHERE </a:t>
            </a:r>
            <a:r>
              <a:rPr lang="en-US" dirty="0" err="1" smtClean="0">
                <a:solidFill>
                  <a:srgbClr val="FF0000"/>
                </a:solidFill>
              </a:rPr>
              <a:t>pct_black</a:t>
            </a:r>
            <a:r>
              <a:rPr lang="en-US" dirty="0" smtClean="0">
                <a:solidFill>
                  <a:srgbClr val="FF0000"/>
                </a:solidFill>
              </a:rPr>
              <a:t> &gt;= 15;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8564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Explore some more!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dirty="0" smtClean="0"/>
              <a:t>Try returning some summary stats.</a:t>
            </a:r>
          </a:p>
          <a:p>
            <a:pPr marL="514350" indent="-514350">
              <a:buAutoNum type="arabicParenR"/>
            </a:pPr>
            <a:r>
              <a:rPr lang="en-US" dirty="0" smtClean="0"/>
              <a:t>Try returning fewer rows with LIMITs and WHEREs</a:t>
            </a:r>
          </a:p>
          <a:p>
            <a:pPr marL="514350" indent="-514350">
              <a:buAutoNum type="arabicParenR"/>
            </a:pPr>
            <a:r>
              <a:rPr lang="en-US" dirty="0" smtClean="0"/>
              <a:t>Ask questions!</a:t>
            </a:r>
          </a:p>
          <a:p>
            <a:pPr marL="514350" indent="-514350">
              <a:buAutoNum type="arabicParenR"/>
            </a:pPr>
            <a:r>
              <a:rPr lang="en-US" dirty="0" smtClean="0"/>
              <a:t>If you need inspiration, check out the sample questions that came with the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188740" y="4426067"/>
            <a:ext cx="1498060" cy="220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733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Aggregating with categories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find the total population for the “South” region of the US: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SUM(population)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FROM states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WHERE region = ‘s’;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8844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Aggregating with categories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if we want to know the population for each region?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SUM(population) FROM states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WHERE region = ‘s’;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SELECT SUM(population) FROM states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WHERE region = </a:t>
            </a:r>
            <a:r>
              <a:rPr lang="en-US" dirty="0" smtClean="0">
                <a:solidFill>
                  <a:srgbClr val="FF0000"/>
                </a:solidFill>
              </a:rPr>
              <a:t>‘</a:t>
            </a:r>
            <a:r>
              <a:rPr lang="en-US" dirty="0">
                <a:solidFill>
                  <a:srgbClr val="FF0000"/>
                </a:solidFill>
              </a:rPr>
              <a:t>n</a:t>
            </a:r>
            <a:r>
              <a:rPr lang="en-US" dirty="0" smtClean="0">
                <a:solidFill>
                  <a:srgbClr val="FF0000"/>
                </a:solidFill>
              </a:rPr>
              <a:t>’;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…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1304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Aggregating with categories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if we want to know the population for each region?</a:t>
            </a:r>
          </a:p>
          <a:p>
            <a:r>
              <a:rPr lang="en-US" dirty="0" smtClean="0"/>
              <a:t>Do it all at once!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region, SUM(population)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FROM states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GROUP BY region;</a:t>
            </a:r>
          </a:p>
        </p:txBody>
      </p:sp>
    </p:spTree>
    <p:extLst>
      <p:ext uri="{BB962C8B-B14F-4D97-AF65-F5344CB8AC3E}">
        <p14:creationId xmlns:p14="http://schemas.microsoft.com/office/powerpoint/2010/main" val="10201640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BY: how it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the data into categories based on the GROUP BY field</a:t>
            </a:r>
          </a:p>
          <a:p>
            <a:r>
              <a:rPr lang="en-US" dirty="0" smtClean="0"/>
              <a:t>Perform aggregate functions separately on each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1927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we’ve come so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[columns]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FROM [table]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WHERE [condition]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GROUP BY [columns]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LIMIT [number];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7975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simple addition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[columns]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FROM [table]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WHERE [condition]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GROUP BY [columns]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ORDER BY [columns] [order]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LIMIT [number];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59208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Keep Exploring!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dirty="0" smtClean="0"/>
              <a:t>Use GROUP BY to get summary stats for multiple categories</a:t>
            </a:r>
          </a:p>
          <a:p>
            <a:pPr marL="514350" indent="-514350">
              <a:buAutoNum type="arabicParenR"/>
            </a:pPr>
            <a:r>
              <a:rPr lang="en-US" dirty="0" smtClean="0"/>
              <a:t>Use ORDER BY to sort the results</a:t>
            </a:r>
          </a:p>
          <a:p>
            <a:pPr marL="514350" indent="-514350">
              <a:buAutoNum type="arabicParenR"/>
            </a:pPr>
            <a:r>
              <a:rPr lang="en-US" dirty="0" smtClean="0"/>
              <a:t>Combine GROUP BY and WHERE!</a:t>
            </a:r>
          </a:p>
          <a:p>
            <a:pPr marL="514350" indent="-514350">
              <a:buAutoNum type="arabicParenR"/>
            </a:pPr>
            <a:r>
              <a:rPr lang="en-US" dirty="0" smtClean="0"/>
              <a:t>Ask questions</a:t>
            </a:r>
          </a:p>
          <a:p>
            <a:pPr marL="514350" indent="-514350">
              <a:buAutoNum type="arabicParenR"/>
            </a:pPr>
            <a:r>
              <a:rPr lang="en-US" dirty="0" smtClean="0"/>
              <a:t>If you need inspiration, check out the sample questions that came with the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513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RDBMS?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b="1" dirty="0" smtClean="0"/>
              <a:t>Relational Database</a:t>
            </a:r>
            <a:r>
              <a:rPr lang="en-US" dirty="0" smtClean="0"/>
              <a:t> stores </a:t>
            </a:r>
            <a:r>
              <a:rPr lang="en-US" dirty="0" smtClean="0">
                <a:solidFill>
                  <a:srgbClr val="FF0000"/>
                </a:solidFill>
              </a:rPr>
              <a:t>data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847" y="2890739"/>
            <a:ext cx="1391981" cy="13919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363" y="2306578"/>
            <a:ext cx="1594521" cy="15945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024" y="4882119"/>
            <a:ext cx="1046498" cy="13590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1363" y="4930336"/>
            <a:ext cx="1691859" cy="16918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5407" y="4882119"/>
            <a:ext cx="1134229" cy="158195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8215" y="3369251"/>
            <a:ext cx="1543558" cy="13326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4417" y="5320680"/>
            <a:ext cx="1447779" cy="14477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35638" y="2991647"/>
            <a:ext cx="1356812" cy="15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62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far, we’ve been working with single tables</a:t>
            </a:r>
          </a:p>
          <a:p>
            <a:r>
              <a:rPr lang="en-US" dirty="0" smtClean="0"/>
              <a:t>But we’ve got a dataset with four tables and connections among them</a:t>
            </a:r>
          </a:p>
          <a:p>
            <a:r>
              <a:rPr lang="en-US" dirty="0" smtClean="0"/>
              <a:t>SQL lets you combine tables for richer analysis (not unlike VLOOKUP in excel, but easier and more powerful!)</a:t>
            </a:r>
          </a:p>
          <a:p>
            <a:r>
              <a:rPr lang="en-US" dirty="0" smtClean="0"/>
              <a:t>Google it: SQL JOINs</a:t>
            </a:r>
          </a:p>
        </p:txBody>
      </p:sp>
    </p:spTree>
    <p:extLst>
      <p:ext uri="{BB962C8B-B14F-4D97-AF65-F5344CB8AC3E}">
        <p14:creationId xmlns:p14="http://schemas.microsoft.com/office/powerpoint/2010/main" val="5994263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Dataset: </a:t>
            </a:r>
            <a:r>
              <a:rPr lang="en-US" dirty="0">
                <a:hlinkClick r:id="rId2"/>
              </a:rPr>
              <a:t>https://github.com/rshorey/vr-sample-</a:t>
            </a:r>
            <a:r>
              <a:rPr lang="en-US" dirty="0" smtClean="0">
                <a:hlinkClick r:id="rId2"/>
              </a:rPr>
              <a:t>data</a:t>
            </a:r>
            <a:endParaRPr lang="en-US" dirty="0" smtClean="0"/>
          </a:p>
          <a:p>
            <a:r>
              <a:rPr lang="en-US" dirty="0" smtClean="0"/>
              <a:t>SQL Fiddle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http://sqlfiddle.com</a:t>
            </a:r>
            <a:r>
              <a:rPr lang="en-US" dirty="0" smtClean="0">
                <a:hlinkClick r:id="rId3"/>
              </a:rPr>
              <a:t>/</a:t>
            </a:r>
            <a:endParaRPr lang="en-US" dirty="0"/>
          </a:p>
          <a:p>
            <a:r>
              <a:rPr lang="en-US" dirty="0" smtClean="0"/>
              <a:t>Good interactive </a:t>
            </a:r>
            <a:r>
              <a:rPr lang="en-US" dirty="0"/>
              <a:t>SQL tutorial: </a:t>
            </a:r>
            <a:r>
              <a:rPr lang="en-US" dirty="0">
                <a:hlinkClick r:id="rId4"/>
              </a:rPr>
              <a:t>http://www.w3schools.com/sql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822280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Cities? States? Sections?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got multiple tables</a:t>
            </a:r>
          </a:p>
          <a:p>
            <a:r>
              <a:rPr lang="en-US" dirty="0" smtClean="0"/>
              <a:t>How do we analyze data that lives across multiple tables?</a:t>
            </a:r>
          </a:p>
          <a:p>
            <a:r>
              <a:rPr lang="en-US" dirty="0" smtClean="0"/>
              <a:t>The keyword in SQL: JOIN</a:t>
            </a:r>
          </a:p>
          <a:p>
            <a:r>
              <a:rPr lang="en-US" dirty="0" smtClean="0"/>
              <a:t>Idea is similar to an excel VLOOKUP, but much more powerful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89576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JOIN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JOINS look in two tables</a:t>
            </a:r>
          </a:p>
          <a:p>
            <a:r>
              <a:rPr lang="en-US" dirty="0" smtClean="0"/>
              <a:t>And find records that match</a:t>
            </a:r>
          </a:p>
          <a:p>
            <a:r>
              <a:rPr lang="en-US" dirty="0" smtClean="0"/>
              <a:t>Based on criteria you provide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0042153"/>
              </p:ext>
            </p:extLst>
          </p:nvPr>
        </p:nvGraphicFramePr>
        <p:xfrm>
          <a:off x="5709829" y="3667765"/>
          <a:ext cx="2197976" cy="148336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098988"/>
                <a:gridCol w="109898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California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New York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Illinois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7960280"/>
              </p:ext>
            </p:extLst>
          </p:nvPr>
        </p:nvGraphicFramePr>
        <p:xfrm>
          <a:off x="457200" y="4594865"/>
          <a:ext cx="3458464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729232"/>
                <a:gridCol w="172923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State_id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New York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Los Angeles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Chicago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San Francisco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7" name="Straight Arrow Connector 6"/>
          <p:cNvCxnSpPr>
            <a:endCxn id="5" idx="3"/>
          </p:cNvCxnSpPr>
          <p:nvPr/>
        </p:nvCxnSpPr>
        <p:spPr>
          <a:xfrm flipH="1">
            <a:off x="3915664" y="4233630"/>
            <a:ext cx="1794165" cy="128833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3915664" y="4233630"/>
            <a:ext cx="1794165" cy="189253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915664" y="4594865"/>
            <a:ext cx="1794165" cy="5562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915664" y="4964894"/>
            <a:ext cx="1794165" cy="92370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57200" y="4233630"/>
            <a:ext cx="2640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Cities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709829" y="3294386"/>
            <a:ext cx="1558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31884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SELECT </a:t>
            </a:r>
            <a:r>
              <a:rPr lang="en-US" dirty="0" err="1" smtClean="0">
                <a:solidFill>
                  <a:srgbClr val="0000FF"/>
                </a:solidFill>
              </a:rPr>
              <a:t>cities</a:t>
            </a:r>
            <a:r>
              <a:rPr lang="en-US" dirty="0" err="1" smtClean="0"/>
              <a:t>.name</a:t>
            </a:r>
            <a:r>
              <a:rPr lang="en-US" dirty="0" smtClean="0"/>
              <a:t> as </a:t>
            </a:r>
            <a:r>
              <a:rPr lang="en-US" dirty="0" err="1" smtClean="0"/>
              <a:t>city_name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FF0000"/>
                </a:solidFill>
              </a:rPr>
              <a:t>states</a:t>
            </a:r>
            <a:r>
              <a:rPr lang="en-US" dirty="0" err="1" smtClean="0"/>
              <a:t>.name</a:t>
            </a:r>
            <a:r>
              <a:rPr lang="en-US" dirty="0" smtClean="0"/>
              <a:t> as </a:t>
            </a:r>
            <a:r>
              <a:rPr lang="en-US" dirty="0" err="1" smtClean="0"/>
              <a:t>state_name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FROM </a:t>
            </a:r>
            <a:r>
              <a:rPr lang="en-US" dirty="0" smtClean="0">
                <a:solidFill>
                  <a:srgbClr val="0000FF"/>
                </a:solidFill>
              </a:rPr>
              <a:t>cities</a:t>
            </a:r>
          </a:p>
          <a:p>
            <a:pPr marL="0" indent="0">
              <a:buNone/>
            </a:pPr>
            <a:r>
              <a:rPr lang="en-US" dirty="0" smtClean="0"/>
              <a:t>JOIN </a:t>
            </a:r>
            <a:r>
              <a:rPr lang="en-US" dirty="0" smtClean="0">
                <a:solidFill>
                  <a:srgbClr val="FF0000"/>
                </a:solidFill>
              </a:rPr>
              <a:t>states</a:t>
            </a:r>
          </a:p>
          <a:p>
            <a:pPr marL="0" indent="0">
              <a:buNone/>
            </a:pPr>
            <a:r>
              <a:rPr lang="en-US" dirty="0" smtClean="0"/>
              <a:t>ON </a:t>
            </a:r>
            <a:r>
              <a:rPr lang="en-US" dirty="0" err="1" smtClean="0">
                <a:solidFill>
                  <a:srgbClr val="0000FF"/>
                </a:solidFill>
              </a:rPr>
              <a:t>cities</a:t>
            </a:r>
            <a:r>
              <a:rPr lang="en-US" dirty="0" err="1" smtClean="0"/>
              <a:t>.state_id</a:t>
            </a:r>
            <a:r>
              <a:rPr lang="en-US" dirty="0" smtClean="0"/>
              <a:t> = </a:t>
            </a:r>
            <a:r>
              <a:rPr lang="en-US" dirty="0" err="1" smtClean="0">
                <a:solidFill>
                  <a:srgbClr val="FF0000"/>
                </a:solidFill>
              </a:rPr>
              <a:t>states</a:t>
            </a:r>
            <a:r>
              <a:rPr lang="en-US" dirty="0" err="1" smtClean="0"/>
              <a:t>.id</a:t>
            </a:r>
            <a:r>
              <a:rPr lang="en-US" dirty="0" smtClean="0"/>
              <a:t>;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5561451"/>
            <a:ext cx="8047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You need to specify which table each column comes from now, because you’re asking for things from multiple tables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76134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96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SELECT </a:t>
            </a:r>
            <a:r>
              <a:rPr lang="en-US" dirty="0" err="1" smtClean="0">
                <a:solidFill>
                  <a:srgbClr val="FF0000"/>
                </a:solidFill>
              </a:rPr>
              <a:t>cities.name</a:t>
            </a:r>
            <a:r>
              <a:rPr lang="en-US" dirty="0" smtClean="0">
                <a:solidFill>
                  <a:srgbClr val="FF0000"/>
                </a:solidFill>
              </a:rPr>
              <a:t> as </a:t>
            </a:r>
            <a:r>
              <a:rPr lang="en-US" dirty="0" err="1" smtClean="0">
                <a:solidFill>
                  <a:srgbClr val="FF0000"/>
                </a:solidFill>
              </a:rPr>
              <a:t>city_name</a:t>
            </a:r>
            <a:r>
              <a:rPr lang="en-US" dirty="0" smtClean="0">
                <a:solidFill>
                  <a:srgbClr val="FF0000"/>
                </a:solidFill>
              </a:rPr>
              <a:t>,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FF0000"/>
                </a:solidFill>
              </a:rPr>
              <a:t>states.name</a:t>
            </a:r>
            <a:r>
              <a:rPr lang="en-US" dirty="0" smtClean="0">
                <a:solidFill>
                  <a:srgbClr val="FF0000"/>
                </a:solidFill>
              </a:rPr>
              <a:t> as </a:t>
            </a:r>
            <a:r>
              <a:rPr lang="en-US" dirty="0" err="1" smtClean="0">
                <a:solidFill>
                  <a:srgbClr val="FF0000"/>
                </a:solidFill>
              </a:rPr>
              <a:t>state_name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/>
              <a:t>FROM cities</a:t>
            </a:r>
          </a:p>
          <a:p>
            <a:pPr marL="0" indent="0">
              <a:buNone/>
            </a:pPr>
            <a:r>
              <a:rPr lang="en-US" dirty="0" smtClean="0"/>
              <a:t>JOIN states</a:t>
            </a:r>
          </a:p>
          <a:p>
            <a:pPr marL="0" indent="0">
              <a:buNone/>
            </a:pPr>
            <a:r>
              <a:rPr lang="en-US" dirty="0" smtClean="0"/>
              <a:t>ON </a:t>
            </a:r>
            <a:r>
              <a:rPr lang="en-US" dirty="0" err="1" smtClean="0"/>
              <a:t>cities.state_id</a:t>
            </a:r>
            <a:r>
              <a:rPr lang="en-US" dirty="0" smtClean="0"/>
              <a:t> = </a:t>
            </a:r>
            <a:r>
              <a:rPr lang="en-US" dirty="0" err="1" smtClean="0"/>
              <a:t>states.id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Select statement, like we</a:t>
            </a:r>
            <a:r>
              <a:rPr lang="fr-FR" dirty="0" smtClean="0"/>
              <a:t>’</a:t>
            </a:r>
            <a:r>
              <a:rPr lang="en-US" dirty="0" smtClean="0"/>
              <a:t>re used to, with table names and aliases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1396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96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SELECT </a:t>
            </a:r>
            <a:r>
              <a:rPr lang="en-US" dirty="0" err="1" smtClean="0"/>
              <a:t>cities.name</a:t>
            </a:r>
            <a:r>
              <a:rPr lang="en-US" dirty="0" smtClean="0"/>
              <a:t> as </a:t>
            </a:r>
            <a:r>
              <a:rPr lang="en-US" dirty="0" err="1" smtClean="0"/>
              <a:t>city_name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 err="1" smtClean="0"/>
              <a:t>states.name</a:t>
            </a:r>
            <a:r>
              <a:rPr lang="en-US" dirty="0" smtClean="0"/>
              <a:t> as </a:t>
            </a:r>
            <a:r>
              <a:rPr lang="en-US" dirty="0" err="1" smtClean="0"/>
              <a:t>state_name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FROM cities</a:t>
            </a:r>
          </a:p>
          <a:p>
            <a:pPr marL="0" indent="0">
              <a:buNone/>
            </a:pPr>
            <a:r>
              <a:rPr lang="en-US" dirty="0" smtClean="0"/>
              <a:t>JOIN states</a:t>
            </a:r>
          </a:p>
          <a:p>
            <a:pPr marL="0" indent="0">
              <a:buNone/>
            </a:pPr>
            <a:r>
              <a:rPr lang="en-US" dirty="0" smtClean="0"/>
              <a:t>ON </a:t>
            </a:r>
            <a:r>
              <a:rPr lang="en-US" dirty="0" err="1" smtClean="0"/>
              <a:t>cities.state_id</a:t>
            </a:r>
            <a:r>
              <a:rPr lang="en-US" dirty="0" smtClean="0"/>
              <a:t> = </a:t>
            </a:r>
            <a:r>
              <a:rPr lang="en-US" dirty="0" err="1" smtClean="0"/>
              <a:t>states.id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This part of the FROM should look familiar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72666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96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SELECT </a:t>
            </a:r>
            <a:r>
              <a:rPr lang="en-US" dirty="0" err="1" smtClean="0"/>
              <a:t>cities.name</a:t>
            </a:r>
            <a:r>
              <a:rPr lang="en-US" dirty="0" smtClean="0"/>
              <a:t> as </a:t>
            </a:r>
            <a:r>
              <a:rPr lang="en-US" dirty="0" err="1" smtClean="0"/>
              <a:t>city_name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 err="1" smtClean="0"/>
              <a:t>states.name</a:t>
            </a:r>
            <a:r>
              <a:rPr lang="en-US" dirty="0" smtClean="0"/>
              <a:t> as </a:t>
            </a:r>
            <a:r>
              <a:rPr lang="en-US" dirty="0" err="1" smtClean="0"/>
              <a:t>state_name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FROM cities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JOIN states</a:t>
            </a:r>
          </a:p>
          <a:p>
            <a:pPr marL="0" indent="0">
              <a:buNone/>
            </a:pPr>
            <a:r>
              <a:rPr lang="en-US" dirty="0" smtClean="0"/>
              <a:t>ON </a:t>
            </a:r>
            <a:r>
              <a:rPr lang="en-US" dirty="0" err="1" smtClean="0"/>
              <a:t>cities.state_id</a:t>
            </a:r>
            <a:r>
              <a:rPr lang="en-US" dirty="0" smtClean="0"/>
              <a:t> = </a:t>
            </a:r>
            <a:r>
              <a:rPr lang="en-US" dirty="0" err="1" smtClean="0"/>
              <a:t>states.id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Now we’re telling SQL to add in another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3863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96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SELECT </a:t>
            </a:r>
            <a:r>
              <a:rPr lang="en-US" dirty="0" err="1" smtClean="0"/>
              <a:t>cities.name</a:t>
            </a:r>
            <a:r>
              <a:rPr lang="en-US" dirty="0" smtClean="0"/>
              <a:t> as </a:t>
            </a:r>
            <a:r>
              <a:rPr lang="en-US" dirty="0" err="1" smtClean="0"/>
              <a:t>city_name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 err="1" smtClean="0"/>
              <a:t>states.name</a:t>
            </a:r>
            <a:r>
              <a:rPr lang="en-US" dirty="0" smtClean="0"/>
              <a:t> as </a:t>
            </a:r>
            <a:r>
              <a:rPr lang="en-US" dirty="0" err="1" smtClean="0"/>
              <a:t>state_name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FROM cities</a:t>
            </a:r>
          </a:p>
          <a:p>
            <a:pPr marL="0" indent="0">
              <a:buNone/>
            </a:pPr>
            <a:r>
              <a:rPr lang="en-US" dirty="0" smtClean="0"/>
              <a:t>JOIN states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ON </a:t>
            </a:r>
            <a:r>
              <a:rPr lang="en-US" dirty="0" err="1" smtClean="0">
                <a:solidFill>
                  <a:srgbClr val="FF0000"/>
                </a:solidFill>
              </a:rPr>
              <a:t>cities.state_id</a:t>
            </a:r>
            <a:r>
              <a:rPr lang="en-US" dirty="0" smtClean="0">
                <a:solidFill>
                  <a:srgbClr val="FF0000"/>
                </a:solidFill>
              </a:rPr>
              <a:t> = </a:t>
            </a:r>
            <a:r>
              <a:rPr lang="en-US" dirty="0" err="1" smtClean="0">
                <a:solidFill>
                  <a:srgbClr val="FF0000"/>
                </a:solidFill>
              </a:rPr>
              <a:t>states.id</a:t>
            </a:r>
            <a:r>
              <a:rPr lang="en-US" dirty="0" smtClean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Telling SQL how to decide whether a cities record matches a states record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974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kinds of joins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Outside of the scope of this lesson</a:t>
            </a:r>
          </a:p>
          <a:p>
            <a:r>
              <a:rPr lang="en-US" dirty="0" smtClean="0"/>
              <a:t>BUT, you should know they exist</a:t>
            </a:r>
          </a:p>
          <a:p>
            <a:r>
              <a:rPr lang="en-US" dirty="0" smtClean="0"/>
              <a:t>And we’re learning INNER JOINS, which only return a record if both tables match</a:t>
            </a:r>
          </a:p>
          <a:p>
            <a:r>
              <a:rPr lang="en-US" dirty="0" smtClean="0"/>
              <a:t>JOIN (in most SQL implementations) defaults to INNER JOIN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010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RDBMS?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b="1" dirty="0" smtClean="0"/>
              <a:t>Relational Database</a:t>
            </a:r>
            <a:r>
              <a:rPr lang="en-US" dirty="0" smtClean="0"/>
              <a:t> stores data AND </a:t>
            </a:r>
            <a:r>
              <a:rPr lang="en-US" dirty="0" smtClean="0">
                <a:solidFill>
                  <a:srgbClr val="FF0000"/>
                </a:solidFill>
              </a:rPr>
              <a:t>relationships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847" y="2890739"/>
            <a:ext cx="1391981" cy="13919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363" y="2306578"/>
            <a:ext cx="1594521" cy="15945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024" y="4882119"/>
            <a:ext cx="1046498" cy="13590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1363" y="4930336"/>
            <a:ext cx="1691859" cy="16918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5407" y="4882119"/>
            <a:ext cx="1134229" cy="158195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8215" y="3369251"/>
            <a:ext cx="1543558" cy="13326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4417" y="5320680"/>
            <a:ext cx="1447779" cy="14477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35638" y="2991647"/>
            <a:ext cx="1356812" cy="1524025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H="1">
            <a:off x="1781883" y="2578267"/>
            <a:ext cx="3867066" cy="6256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149024" y="4282720"/>
            <a:ext cx="310604" cy="6476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 rot="21012043">
            <a:off x="3147363" y="2776991"/>
            <a:ext cx="1596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sister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 rot="3831212">
            <a:off x="585398" y="4807041"/>
            <a:ext cx="1596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sister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59628" y="3901099"/>
            <a:ext cx="1933533" cy="1691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1781883" y="5744227"/>
            <a:ext cx="1376332" cy="3819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6179723" y="3901099"/>
            <a:ext cx="37913" cy="9810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2"/>
          </p:cNvCxnSpPr>
          <p:nvPr/>
        </p:nvCxnSpPr>
        <p:spPr>
          <a:xfrm flipH="1">
            <a:off x="4075584" y="3901099"/>
            <a:ext cx="1763040" cy="18431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4687306" y="3369251"/>
            <a:ext cx="1151318" cy="5318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3942891" y="4701856"/>
            <a:ext cx="132693" cy="4808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1781883" y="3677822"/>
            <a:ext cx="1611278" cy="4360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6217636" y="3260071"/>
            <a:ext cx="1478584" cy="85378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 flipV="1">
            <a:off x="6426155" y="3901099"/>
            <a:ext cx="1009483" cy="1691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10" idx="0"/>
          </p:cNvCxnSpPr>
          <p:nvPr/>
        </p:nvCxnSpPr>
        <p:spPr>
          <a:xfrm flipH="1">
            <a:off x="7658307" y="4515672"/>
            <a:ext cx="37913" cy="8050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 rot="17547044">
            <a:off x="3607292" y="4688796"/>
            <a:ext cx="1135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mayor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 rot="20526290">
            <a:off x="4530667" y="3336640"/>
            <a:ext cx="1135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mayor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 rot="984516">
            <a:off x="2353565" y="3602727"/>
            <a:ext cx="1135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mayor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 rot="895635">
            <a:off x="2195522" y="6056541"/>
            <a:ext cx="778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father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 rot="2589052">
            <a:off x="2195522" y="4469874"/>
            <a:ext cx="778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father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 rot="18444995">
            <a:off x="4642699" y="4815604"/>
            <a:ext cx="778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father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 rot="5400000">
            <a:off x="5484402" y="4347732"/>
            <a:ext cx="1208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mother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 rot="1898143">
            <a:off x="6520934" y="3431372"/>
            <a:ext cx="1270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neighbor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 rot="3570938">
            <a:off x="6302038" y="4708747"/>
            <a:ext cx="130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teacher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7658307" y="4558953"/>
            <a:ext cx="1356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it’s complicated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as many tables as you want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389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SELECT </a:t>
            </a:r>
            <a:r>
              <a:rPr lang="en-US" dirty="0" err="1"/>
              <a:t>cities.name</a:t>
            </a:r>
            <a:r>
              <a:rPr lang="en-US" dirty="0"/>
              <a:t> as </a:t>
            </a:r>
            <a:r>
              <a:rPr lang="en-US" dirty="0" err="1"/>
              <a:t>city_name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 err="1"/>
              <a:t>states.name</a:t>
            </a:r>
            <a:r>
              <a:rPr lang="en-US" dirty="0"/>
              <a:t> as </a:t>
            </a:r>
            <a:r>
              <a:rPr lang="en-US" dirty="0" err="1"/>
              <a:t>state_name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FROM </a:t>
            </a:r>
            <a:r>
              <a:rPr lang="en-US" dirty="0">
                <a:solidFill>
                  <a:srgbClr val="FF0000"/>
                </a:solidFill>
              </a:rPr>
              <a:t>cities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JOIN states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ON </a:t>
            </a:r>
            <a:r>
              <a:rPr lang="en-US" dirty="0" err="1">
                <a:solidFill>
                  <a:srgbClr val="FF0000"/>
                </a:solidFill>
              </a:rPr>
              <a:t>cities.state_id</a:t>
            </a:r>
            <a:r>
              <a:rPr lang="en-US" dirty="0">
                <a:solidFill>
                  <a:srgbClr val="FF0000"/>
                </a:solidFill>
              </a:rPr>
              <a:t> = </a:t>
            </a:r>
            <a:r>
              <a:rPr lang="en-US" dirty="0" err="1">
                <a:solidFill>
                  <a:srgbClr val="FF0000"/>
                </a:solidFill>
              </a:rPr>
              <a:t>states.id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Internally, SQL creates a temporary table from the red part of this statement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63830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JOINS: as many tables as you want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SELECT </a:t>
            </a:r>
            <a:r>
              <a:rPr lang="en-US" dirty="0" err="1"/>
              <a:t>cities.name</a:t>
            </a:r>
            <a:r>
              <a:rPr lang="en-US" dirty="0"/>
              <a:t>, </a:t>
            </a:r>
            <a:r>
              <a:rPr lang="en-US" dirty="0" err="1"/>
              <a:t>sections.section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FROM cities</a:t>
            </a:r>
          </a:p>
          <a:p>
            <a:pPr marL="0" indent="0">
              <a:buNone/>
            </a:pPr>
            <a:r>
              <a:rPr lang="en-US" dirty="0"/>
              <a:t>JOIN states</a:t>
            </a:r>
          </a:p>
          <a:p>
            <a:pPr marL="0" indent="0">
              <a:buNone/>
            </a:pPr>
            <a:r>
              <a:rPr lang="en-US" dirty="0"/>
              <a:t>ON </a:t>
            </a:r>
            <a:r>
              <a:rPr lang="en-US" dirty="0" err="1"/>
              <a:t>cities.state_id</a:t>
            </a:r>
            <a:r>
              <a:rPr lang="en-US" dirty="0"/>
              <a:t> = </a:t>
            </a:r>
            <a:r>
              <a:rPr lang="en-US" dirty="0" err="1"/>
              <a:t>states.id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JOIN </a:t>
            </a:r>
            <a:r>
              <a:rPr lang="en-US" dirty="0" err="1"/>
              <a:t>sections_states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ON </a:t>
            </a:r>
            <a:r>
              <a:rPr lang="en-US" dirty="0" err="1"/>
              <a:t>states.id</a:t>
            </a:r>
            <a:r>
              <a:rPr lang="en-US" dirty="0"/>
              <a:t> = </a:t>
            </a:r>
            <a:r>
              <a:rPr lang="en-US" dirty="0" err="1"/>
              <a:t>sections_states.state_id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JOIN sections</a:t>
            </a:r>
          </a:p>
          <a:p>
            <a:pPr marL="0" indent="0">
              <a:buNone/>
            </a:pPr>
            <a:r>
              <a:rPr lang="en-US" dirty="0"/>
              <a:t>ON </a:t>
            </a:r>
            <a:r>
              <a:rPr lang="en-US" dirty="0" err="1"/>
              <a:t>sections.id</a:t>
            </a:r>
            <a:r>
              <a:rPr lang="en-US" dirty="0"/>
              <a:t> = </a:t>
            </a:r>
            <a:r>
              <a:rPr lang="en-US" dirty="0" err="1"/>
              <a:t>sections_states.section_id</a:t>
            </a:r>
            <a:r>
              <a:rPr lang="en-US" dirty="0"/>
              <a:t>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6292714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Which section of the VRA applies to which cities?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75576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 plus other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Joins can be combined with any other command</a:t>
            </a:r>
          </a:p>
          <a:p>
            <a:r>
              <a:rPr lang="en-US" dirty="0" smtClean="0"/>
              <a:t>WHERE, LIMIT, ORDER BY, aggregate functions, GROUP BY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4739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 plus other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SELECT </a:t>
            </a:r>
            <a:r>
              <a:rPr lang="en-US" dirty="0" err="1"/>
              <a:t>states.name</a:t>
            </a:r>
            <a:r>
              <a:rPr lang="en-US" dirty="0"/>
              <a:t>, COUNT(</a:t>
            </a:r>
            <a:r>
              <a:rPr lang="en-US" dirty="0" err="1"/>
              <a:t>cities.name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FROM cities</a:t>
            </a:r>
          </a:p>
          <a:p>
            <a:pPr marL="0" indent="0">
              <a:buNone/>
            </a:pPr>
            <a:r>
              <a:rPr lang="en-US" dirty="0"/>
              <a:t>JOIN states</a:t>
            </a:r>
          </a:p>
          <a:p>
            <a:pPr marL="0" indent="0">
              <a:buNone/>
            </a:pPr>
            <a:r>
              <a:rPr lang="en-US" dirty="0"/>
              <a:t>ON </a:t>
            </a:r>
            <a:r>
              <a:rPr lang="en-US" dirty="0" err="1"/>
              <a:t>cities.state_id</a:t>
            </a:r>
            <a:r>
              <a:rPr lang="en-US" dirty="0"/>
              <a:t> = </a:t>
            </a:r>
            <a:r>
              <a:rPr lang="en-US" dirty="0" err="1"/>
              <a:t>states.id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WHERE </a:t>
            </a:r>
            <a:r>
              <a:rPr lang="en-US" dirty="0" err="1"/>
              <a:t>states.region</a:t>
            </a:r>
            <a:r>
              <a:rPr lang="en-US" dirty="0"/>
              <a:t> = 'w'</a:t>
            </a:r>
          </a:p>
          <a:p>
            <a:pPr marL="0" indent="0">
              <a:buNone/>
            </a:pPr>
            <a:r>
              <a:rPr lang="en-US" dirty="0"/>
              <a:t>GROUP BY </a:t>
            </a:r>
            <a:r>
              <a:rPr lang="en-US" dirty="0" err="1"/>
              <a:t>states.name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ORDER BY </a:t>
            </a:r>
            <a:r>
              <a:rPr lang="en-US" dirty="0" err="1"/>
              <a:t>states.population</a:t>
            </a:r>
            <a:r>
              <a:rPr lang="en-US" dirty="0"/>
              <a:t> DESC;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0125" y="6196494"/>
            <a:ext cx="8436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Finds the number of cities in our DB in each state in the west and orders results by state population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225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not just use Excel?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163" y="2547180"/>
            <a:ext cx="7232169" cy="257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694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to the rescue!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b="1" dirty="0" smtClean="0"/>
              <a:t>queries</a:t>
            </a:r>
            <a:r>
              <a:rPr lang="en-US" dirty="0" smtClean="0"/>
              <a:t> to create, view, alter, combine and delete database </a:t>
            </a:r>
            <a:r>
              <a:rPr lang="en-US" b="1" dirty="0" smtClean="0"/>
              <a:t>tables</a:t>
            </a:r>
          </a:p>
          <a:p>
            <a:r>
              <a:rPr lang="en-US" dirty="0" smtClean="0"/>
              <a:t>You can’t always see all your data at once…but you’ll get used to it!</a:t>
            </a:r>
          </a:p>
          <a:p>
            <a:r>
              <a:rPr lang="en-US" dirty="0" smtClean="0"/>
              <a:t>More consistent: you don’t have to worry about the range of your formula if you add data, copying all the way down,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195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makes SQL?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SQL is a standard, theoretical language</a:t>
            </a:r>
          </a:p>
          <a:p>
            <a:r>
              <a:rPr lang="en-US" b="1" dirty="0" smtClean="0"/>
              <a:t>Implementations</a:t>
            </a:r>
            <a:r>
              <a:rPr lang="en-US" dirty="0" smtClean="0"/>
              <a:t> allow you to use it</a:t>
            </a:r>
          </a:p>
          <a:p>
            <a:pPr lvl="1"/>
            <a:r>
              <a:rPr lang="en-US" dirty="0" err="1" smtClean="0"/>
              <a:t>Postgres</a:t>
            </a:r>
            <a:endParaRPr lang="en-US" dirty="0" smtClean="0"/>
          </a:p>
          <a:p>
            <a:pPr lvl="1"/>
            <a:r>
              <a:rPr lang="en-US" dirty="0" smtClean="0"/>
              <a:t>MySQL</a:t>
            </a:r>
          </a:p>
          <a:p>
            <a:pPr lvl="1"/>
            <a:r>
              <a:rPr lang="en-US" dirty="0" smtClean="0"/>
              <a:t>SQL Server</a:t>
            </a:r>
          </a:p>
          <a:p>
            <a:pPr lvl="1"/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Most features are common</a:t>
            </a:r>
          </a:p>
          <a:p>
            <a:r>
              <a:rPr lang="en-US" dirty="0" smtClean="0"/>
              <a:t>If you learn the standard, you’ll have to make minor changes for each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110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2729</TotalTime>
  <Words>1920</Words>
  <Application>Microsoft Macintosh PowerPoint</Application>
  <PresentationFormat>On-screen Show (4:3)</PresentationFormat>
  <Paragraphs>334</Paragraphs>
  <Slides>63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4" baseType="lpstr">
      <vt:lpstr>Office Theme</vt:lpstr>
      <vt:lpstr>SQL: what? why? And how?</vt:lpstr>
      <vt:lpstr>How do you say it?</vt:lpstr>
      <vt:lpstr>What is it?</vt:lpstr>
      <vt:lpstr>RDBMS?</vt:lpstr>
      <vt:lpstr>RDBMS?</vt:lpstr>
      <vt:lpstr>RDBMS?</vt:lpstr>
      <vt:lpstr>Why not just use Excel?</vt:lpstr>
      <vt:lpstr>Database to the rescue!</vt:lpstr>
      <vt:lpstr>Who makes SQL?</vt:lpstr>
      <vt:lpstr>Data</vt:lpstr>
      <vt:lpstr>VRA Dataset</vt:lpstr>
      <vt:lpstr>break;</vt:lpstr>
      <vt:lpstr>Dataset</vt:lpstr>
      <vt:lpstr>Sqlfiddle.com</vt:lpstr>
      <vt:lpstr>How to remember it all?</vt:lpstr>
      <vt:lpstr>What is SELECT?</vt:lpstr>
      <vt:lpstr>Anatomy of a SELECT</vt:lpstr>
      <vt:lpstr>Anatomy of a SELECT</vt:lpstr>
      <vt:lpstr>Anatomy of a SELECT</vt:lpstr>
      <vt:lpstr>A star is born!</vt:lpstr>
      <vt:lpstr>A star is born!</vt:lpstr>
      <vt:lpstr>A star is born!</vt:lpstr>
      <vt:lpstr>“Columns” can be exciting!</vt:lpstr>
      <vt:lpstr>“Columns” can be exciting!</vt:lpstr>
      <vt:lpstr>“Columns” can be exciting!</vt:lpstr>
      <vt:lpstr>“Columns” can be exciting!</vt:lpstr>
      <vt:lpstr>Explore!</vt:lpstr>
      <vt:lpstr>Too much data!</vt:lpstr>
      <vt:lpstr>Too much data!</vt:lpstr>
      <vt:lpstr>Too much data!</vt:lpstr>
      <vt:lpstr>Too much data!</vt:lpstr>
      <vt:lpstr>Too much data!</vt:lpstr>
      <vt:lpstr>Too much data!</vt:lpstr>
      <vt:lpstr>Summarize my data!</vt:lpstr>
      <vt:lpstr>Summarize my data!</vt:lpstr>
      <vt:lpstr>Summarize my data!</vt:lpstr>
      <vt:lpstr>Summarize my data!</vt:lpstr>
      <vt:lpstr>Summarize my data!</vt:lpstr>
      <vt:lpstr>Summarize and filter!</vt:lpstr>
      <vt:lpstr>Summarize and filter!</vt:lpstr>
      <vt:lpstr>Summarize and filter!</vt:lpstr>
      <vt:lpstr>Explore some more!</vt:lpstr>
      <vt:lpstr>Aggregating with categories</vt:lpstr>
      <vt:lpstr>Aggregating with categories</vt:lpstr>
      <vt:lpstr>Aggregating with categories</vt:lpstr>
      <vt:lpstr>GROUP BY: how it works</vt:lpstr>
      <vt:lpstr>Where we’ve come so far</vt:lpstr>
      <vt:lpstr>One simple addition</vt:lpstr>
      <vt:lpstr>Keep Exploring!</vt:lpstr>
      <vt:lpstr>What’s next?</vt:lpstr>
      <vt:lpstr>Resources</vt:lpstr>
      <vt:lpstr>Cities? States? Sections?</vt:lpstr>
      <vt:lpstr>Some JOIN theory</vt:lpstr>
      <vt:lpstr>JOIN syntax</vt:lpstr>
      <vt:lpstr>JOIN syntax</vt:lpstr>
      <vt:lpstr>JOIN syntax</vt:lpstr>
      <vt:lpstr>JOIN syntax</vt:lpstr>
      <vt:lpstr>JOIN syntax</vt:lpstr>
      <vt:lpstr>Different kinds of joins</vt:lpstr>
      <vt:lpstr>JOINS: as many tables as you want</vt:lpstr>
      <vt:lpstr>JOINS: as many tables as you want</vt:lpstr>
      <vt:lpstr>JOINS plus other commands</vt:lpstr>
      <vt:lpstr>JOINS plus other commands</vt:lpstr>
    </vt:vector>
  </TitlesOfParts>
  <Company>HaystaqDNA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SQL: what? why? And how?</dc:title>
  <dc:creator>Rachel Shorey</dc:creator>
  <cp:lastModifiedBy>Rachel Shorey</cp:lastModifiedBy>
  <cp:revision>68</cp:revision>
  <dcterms:created xsi:type="dcterms:W3CDTF">2014-07-24T01:10:03Z</dcterms:created>
  <dcterms:modified xsi:type="dcterms:W3CDTF">2014-07-26T20:14:04Z</dcterms:modified>
</cp:coreProperties>
</file>

<file path=docProps/thumbnail.jpeg>
</file>